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5"/>
  </p:notesMasterIdLst>
  <p:sldIdLst>
    <p:sldId id="288" r:id="rId2"/>
    <p:sldId id="265" r:id="rId3"/>
    <p:sldId id="289" r:id="rId4"/>
    <p:sldId id="266" r:id="rId5"/>
    <p:sldId id="290" r:id="rId6"/>
    <p:sldId id="296" r:id="rId7"/>
    <p:sldId id="286" r:id="rId8"/>
    <p:sldId id="292" r:id="rId9"/>
    <p:sldId id="293" r:id="rId10"/>
    <p:sldId id="295" r:id="rId11"/>
    <p:sldId id="299" r:id="rId12"/>
    <p:sldId id="300" r:id="rId13"/>
    <p:sldId id="30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9DBDE3-8830-4FE9-B79C-9FB073CD432E}">
          <p14:sldIdLst>
            <p14:sldId id="288"/>
            <p14:sldId id="265"/>
            <p14:sldId id="289"/>
            <p14:sldId id="266"/>
            <p14:sldId id="290"/>
            <p14:sldId id="296"/>
            <p14:sldId id="286"/>
            <p14:sldId id="292"/>
            <p14:sldId id="293"/>
            <p14:sldId id="295"/>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488" autoAdjust="0"/>
    <p:restoredTop sz="94660"/>
  </p:normalViewPr>
  <p:slideViewPr>
    <p:cSldViewPr snapToGrid="0">
      <p:cViewPr varScale="1">
        <p:scale>
          <a:sx n="61" d="100"/>
          <a:sy n="61" d="100"/>
        </p:scale>
        <p:origin x="96" y="57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B8AE7-3D8F-4942-A5BB-E2FBB9EE3CBE}"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0676B-FDF3-47C4-99C4-79F9FA469282}" type="slidenum">
              <a:rPr lang="en-US" smtClean="0"/>
              <a:t>‹#›</a:t>
            </a:fld>
            <a:endParaRPr lang="en-US"/>
          </a:p>
        </p:txBody>
      </p:sp>
    </p:spTree>
    <p:extLst>
      <p:ext uri="{BB962C8B-B14F-4D97-AF65-F5344CB8AC3E}">
        <p14:creationId xmlns:p14="http://schemas.microsoft.com/office/powerpoint/2010/main" val="202620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3/24/2022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3/24/2022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0DA4-2194-448F-939E-E81696B6DBE5}"/>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DBF00FB-9855-498D-BBD8-C1B2374FCD87}"/>
              </a:ext>
            </a:extLst>
          </p:cNvPr>
          <p:cNvSpPr>
            <a:spLocks noGrp="1"/>
          </p:cNvSpPr>
          <p:nvPr>
            <p:ph type="subTitle" idx="1"/>
          </p:nvPr>
        </p:nvSpPr>
        <p:spPr/>
        <p:txBody>
          <a:bodyPr/>
          <a:lstStyle/>
          <a:p>
            <a:endParaRPr lang="en-US"/>
          </a:p>
        </p:txBody>
      </p:sp>
      <p:pic>
        <p:nvPicPr>
          <p:cNvPr id="2050" name="Picture 2" descr="When Your Child Is Skinny | Parents">
            <a:extLst>
              <a:ext uri="{FF2B5EF4-FFF2-40B4-BE49-F238E27FC236}">
                <a16:creationId xmlns:a16="http://schemas.microsoft.com/office/drawing/2014/main" id="{4B88B79F-9BF0-4543-B657-431B8EC6D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80" y="1014412"/>
            <a:ext cx="8558922" cy="48291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3CE53908-7E93-4C36-A8E2-84800AF1DC7A}"/>
              </a:ext>
            </a:extLst>
          </p:cNvPr>
          <p:cNvSpPr txBox="1">
            <a:spLocks/>
          </p:cNvSpPr>
          <p:nvPr/>
        </p:nvSpPr>
        <p:spPr>
          <a:xfrm>
            <a:off x="9444251" y="1014412"/>
            <a:ext cx="2593073" cy="49360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sz="3200" dirty="0">
                <a:solidFill>
                  <a:schemeClr val="tx1">
                    <a:lumMod val="65000"/>
                    <a:lumOff val="35000"/>
                  </a:schemeClr>
                </a:solidFill>
              </a:rPr>
              <a:t>When is in-group social learning selectively advantageous?</a:t>
            </a:r>
          </a:p>
          <a:p>
            <a:r>
              <a:rPr lang="en-US" sz="1800" dirty="0">
                <a:solidFill>
                  <a:schemeClr val="tx1">
                    <a:lumMod val="65000"/>
                    <a:lumOff val="35000"/>
                  </a:schemeClr>
                </a:solidFill>
              </a:rPr>
              <a:t>-Daniel Saunders, University of British Columbia</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406448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546A-4CB2-42B4-88A1-CFAC38A7CBEE}"/>
              </a:ext>
            </a:extLst>
          </p:cNvPr>
          <p:cNvSpPr>
            <a:spLocks noGrp="1"/>
          </p:cNvSpPr>
          <p:nvPr>
            <p:ph type="title"/>
          </p:nvPr>
        </p:nvSpPr>
        <p:spPr/>
        <p:txBody>
          <a:bodyPr/>
          <a:lstStyle/>
          <a:p>
            <a:r>
              <a:rPr lang="en-US" dirty="0"/>
              <a:t>Dynamics</a:t>
            </a:r>
          </a:p>
        </p:txBody>
      </p:sp>
      <p:sp>
        <p:nvSpPr>
          <p:cNvPr id="8" name="Content Placeholder 7">
            <a:extLst>
              <a:ext uri="{FF2B5EF4-FFF2-40B4-BE49-F238E27FC236}">
                <a16:creationId xmlns:a16="http://schemas.microsoft.com/office/drawing/2014/main" id="{22255827-9EB9-41B9-B465-F4AD9897DF0B}"/>
              </a:ext>
            </a:extLst>
          </p:cNvPr>
          <p:cNvSpPr>
            <a:spLocks noGrp="1"/>
          </p:cNvSpPr>
          <p:nvPr>
            <p:ph sz="half" idx="1"/>
          </p:nvPr>
        </p:nvSpPr>
        <p:spPr/>
        <p:txBody>
          <a:bodyPr/>
          <a:lstStyle/>
          <a:p>
            <a:r>
              <a:rPr lang="en-US" b="1" dirty="0"/>
              <a:t>Play</a:t>
            </a:r>
            <a:r>
              <a:rPr lang="en-US" dirty="0"/>
              <a:t> – Pick a partner. With some probability, it is a random partner. Otherwise, it is someone who shares your ethnic marker. Play the coordination game.</a:t>
            </a:r>
          </a:p>
          <a:p>
            <a:endParaRPr lang="en-US" dirty="0"/>
          </a:p>
          <a:p>
            <a:r>
              <a:rPr lang="en-US" b="1" dirty="0"/>
              <a:t>Learn behavior </a:t>
            </a:r>
            <a:r>
              <a:rPr lang="en-US" dirty="0"/>
              <a:t>– Pick a partner. If your have the ethnicity bias, your partner shares your ethnic marker. Otherwise, it is a random partner. If they received a larger payoff than you, copy their behavioral strategy.</a:t>
            </a:r>
          </a:p>
        </p:txBody>
      </p:sp>
      <p:sp>
        <p:nvSpPr>
          <p:cNvPr id="9" name="Content Placeholder 8">
            <a:extLst>
              <a:ext uri="{FF2B5EF4-FFF2-40B4-BE49-F238E27FC236}">
                <a16:creationId xmlns:a16="http://schemas.microsoft.com/office/drawing/2014/main" id="{2166D389-C016-4063-8EDD-5E4E235491D0}"/>
              </a:ext>
            </a:extLst>
          </p:cNvPr>
          <p:cNvSpPr>
            <a:spLocks noGrp="1"/>
          </p:cNvSpPr>
          <p:nvPr>
            <p:ph sz="half" idx="2"/>
          </p:nvPr>
        </p:nvSpPr>
        <p:spPr/>
        <p:txBody>
          <a:bodyPr/>
          <a:lstStyle/>
          <a:p>
            <a:r>
              <a:rPr lang="en-US" b="1" dirty="0"/>
              <a:t>Learn learning strategy </a:t>
            </a:r>
            <a:r>
              <a:rPr lang="en-US" dirty="0"/>
              <a:t>– Pick a random partner. If they received a larger payoff than you, copy their learning strategy.</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0" name="ethnicity-bias-success">
            <a:hlinkClick r:id="" action="ppaction://media"/>
            <a:extLst>
              <a:ext uri="{FF2B5EF4-FFF2-40B4-BE49-F238E27FC236}">
                <a16:creationId xmlns:a16="http://schemas.microsoft.com/office/drawing/2014/main" id="{2676765F-1000-453B-9DE8-4F2380FC73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18120" y="3424428"/>
            <a:ext cx="3473450" cy="1954212"/>
          </a:xfrm>
          <a:prstGeom prst="rect">
            <a:avLst/>
          </a:prstGeom>
        </p:spPr>
      </p:pic>
    </p:spTree>
    <p:extLst>
      <p:ext uri="{BB962C8B-B14F-4D97-AF65-F5344CB8AC3E}">
        <p14:creationId xmlns:p14="http://schemas.microsoft.com/office/powerpoint/2010/main" val="20214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E61A5D-C7DB-4C1E-B1AD-E0AA92C2F4DA}"/>
              </a:ext>
            </a:extLst>
          </p:cNvPr>
          <p:cNvSpPr>
            <a:spLocks noGrp="1"/>
          </p:cNvSpPr>
          <p:nvPr>
            <p:ph type="title"/>
          </p:nvPr>
        </p:nvSpPr>
        <p:spPr/>
        <p:txBody>
          <a:bodyPr/>
          <a:lstStyle/>
          <a:p>
            <a:r>
              <a:rPr lang="en-US" dirty="0"/>
              <a:t>Fragility</a:t>
            </a:r>
          </a:p>
        </p:txBody>
      </p:sp>
      <p:pic>
        <p:nvPicPr>
          <p:cNvPr id="7" name="ethnicity-bias-failure">
            <a:hlinkClick r:id="" action="ppaction://media"/>
            <a:extLst>
              <a:ext uri="{FF2B5EF4-FFF2-40B4-BE49-F238E27FC236}">
                <a16:creationId xmlns:a16="http://schemas.microsoft.com/office/drawing/2014/main" id="{9D8861C9-9267-4CEE-8D65-0012074444D3}"/>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5158921" y="2237226"/>
            <a:ext cx="4238491" cy="2383547"/>
          </a:xfrm>
        </p:spPr>
      </p:pic>
    </p:spTree>
    <p:extLst>
      <p:ext uri="{BB962C8B-B14F-4D97-AF65-F5344CB8AC3E}">
        <p14:creationId xmlns:p14="http://schemas.microsoft.com/office/powerpoint/2010/main" val="5096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9367F7F-F589-4129-999A-D665832D5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43" y="1255880"/>
            <a:ext cx="5400675" cy="41148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DC5B4DD8-8EF2-42CD-A087-3D4634B22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466" y="1255881"/>
            <a:ext cx="5400675"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B04301-4352-4901-8E0A-B169E3CE18FF}"/>
              </a:ext>
            </a:extLst>
          </p:cNvPr>
          <p:cNvSpPr txBox="1"/>
          <p:nvPr/>
        </p:nvSpPr>
        <p:spPr>
          <a:xfrm>
            <a:off x="989988" y="341193"/>
            <a:ext cx="10666956" cy="646331"/>
          </a:xfrm>
          <a:prstGeom prst="rect">
            <a:avLst/>
          </a:prstGeom>
          <a:noFill/>
        </p:spPr>
        <p:txBody>
          <a:bodyPr wrap="square" rtlCol="0">
            <a:spAutoFit/>
          </a:bodyPr>
          <a:lstStyle/>
          <a:p>
            <a:r>
              <a:rPr lang="en-US" sz="3600" dirty="0">
                <a:latin typeface="+mj-lt"/>
              </a:rPr>
              <a:t>Parameter</a:t>
            </a:r>
            <a:r>
              <a:rPr lang="en-US" sz="3600" dirty="0"/>
              <a:t> Sensitivity</a:t>
            </a:r>
          </a:p>
        </p:txBody>
      </p:sp>
    </p:spTree>
    <p:extLst>
      <p:ext uri="{BB962C8B-B14F-4D97-AF65-F5344CB8AC3E}">
        <p14:creationId xmlns:p14="http://schemas.microsoft.com/office/powerpoint/2010/main" val="3891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58ED2-D20C-47F2-93FC-EF7D14FC2DEF}"/>
              </a:ext>
            </a:extLst>
          </p:cNvPr>
          <p:cNvSpPr>
            <a:spLocks noGrp="1"/>
          </p:cNvSpPr>
          <p:nvPr>
            <p:ph type="title"/>
          </p:nvPr>
        </p:nvSpPr>
        <p:spPr/>
        <p:txBody>
          <a:bodyPr/>
          <a:lstStyle/>
          <a:p>
            <a:r>
              <a:rPr lang="en-US" dirty="0"/>
              <a:t>Conclusions</a:t>
            </a:r>
          </a:p>
        </p:txBody>
      </p:sp>
      <p:sp>
        <p:nvSpPr>
          <p:cNvPr id="5" name="Content Placeholder 4">
            <a:extLst>
              <a:ext uri="{FF2B5EF4-FFF2-40B4-BE49-F238E27FC236}">
                <a16:creationId xmlns:a16="http://schemas.microsoft.com/office/drawing/2014/main" id="{AAFC5C88-E307-4693-BA72-FAB30E775141}"/>
              </a:ext>
            </a:extLst>
          </p:cNvPr>
          <p:cNvSpPr>
            <a:spLocks noGrp="1"/>
          </p:cNvSpPr>
          <p:nvPr>
            <p:ph idx="1"/>
          </p:nvPr>
        </p:nvSpPr>
        <p:spPr/>
        <p:txBody>
          <a:bodyPr/>
          <a:lstStyle/>
          <a:p>
            <a:pPr marL="0" indent="0">
              <a:buNone/>
            </a:pPr>
            <a:r>
              <a:rPr lang="en-US" dirty="0"/>
              <a:t>1. Parallel between evolutionary theoretical results and experimental results: </a:t>
            </a:r>
          </a:p>
          <a:p>
            <a:pPr lvl="1"/>
            <a:r>
              <a:rPr lang="en-US" dirty="0"/>
              <a:t>Gender-biased learning is highly robust in models and experiments. </a:t>
            </a:r>
          </a:p>
          <a:p>
            <a:pPr lvl="1"/>
            <a:r>
              <a:rPr lang="en-US" dirty="0"/>
              <a:t>Ethnicity-biased learning is fragile in models and experiments.</a:t>
            </a:r>
          </a:p>
          <a:p>
            <a:pPr marL="0" indent="0">
              <a:buNone/>
            </a:pPr>
            <a:r>
              <a:rPr lang="en-US" dirty="0"/>
              <a:t>2. Asymmetry between explanations of gender and racial inequality. Bargaining models are plausible candidates for explaining the origins of inequality. Less clear with race or ethnicity.</a:t>
            </a:r>
          </a:p>
          <a:p>
            <a:pPr marL="0" indent="0">
              <a:buNone/>
            </a:pPr>
            <a:r>
              <a:rPr lang="en-US" dirty="0"/>
              <a:t>3. Papers applying two-population bargaining models to race should be more explicit about what justifies the two-population structure. Other possible justification:</a:t>
            </a:r>
          </a:p>
          <a:p>
            <a:pPr lvl="1"/>
            <a:r>
              <a:rPr lang="en-US" dirty="0"/>
              <a:t>Structural constraints on learning, like spatial or network effects</a:t>
            </a:r>
          </a:p>
          <a:p>
            <a:pPr lvl="1"/>
            <a:r>
              <a:rPr lang="en-US" dirty="0"/>
              <a:t>Better evolutionary stories</a:t>
            </a:r>
          </a:p>
        </p:txBody>
      </p:sp>
    </p:spTree>
    <p:extLst>
      <p:ext uri="{BB962C8B-B14F-4D97-AF65-F5344CB8AC3E}">
        <p14:creationId xmlns:p14="http://schemas.microsoft.com/office/powerpoint/2010/main" val="103560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06B99D-BF9D-4D8C-8D9A-4B24AEA6004B}"/>
              </a:ext>
            </a:extLst>
          </p:cNvPr>
          <p:cNvSpPr>
            <a:spLocks noGrp="1"/>
          </p:cNvSpPr>
          <p:nvPr>
            <p:ph idx="1"/>
          </p:nvPr>
        </p:nvSpPr>
        <p:spPr/>
        <p:txBody>
          <a:bodyPr>
            <a:normAutofit/>
          </a:bodyPr>
          <a:lstStyle/>
          <a:p>
            <a:pPr marL="0" indent="0">
              <a:buNone/>
            </a:pPr>
            <a:r>
              <a:rPr lang="en-US" sz="2400" i="1" dirty="0"/>
              <a:t>Individuals have to figure out what the right norm is for getting along in their social groups, keeping in mind that different social groups culturally evolve different norms. By ‘‘right,’’ we mean the norm that allows the individual to maintain their reputation, avoid punishment for norm violations, and coordinate their behavior with other members of their social group. … </a:t>
            </a:r>
          </a:p>
          <a:p>
            <a:pPr marL="0" indent="0">
              <a:buNone/>
            </a:pPr>
            <a:r>
              <a:rPr lang="en-US" sz="2400" i="1" dirty="0"/>
              <a:t>Human psychology evolved to seek out ‘‘indicator traits’’ (language, dress, etc.) that match its own because people who have the same markers tend to also have the ‘‘right’’ norms. Using such markers, individuals can bias both their learning from, and interaction with, those individuals who share their same culturally transmitted indicator traits.</a:t>
            </a:r>
          </a:p>
          <a:p>
            <a:pPr marL="0" indent="0">
              <a:buNone/>
            </a:pPr>
            <a:r>
              <a:rPr lang="en-US" sz="2400" i="1" dirty="0"/>
              <a:t>- Natalie Henrich and Joseph Henrich, 2007</a:t>
            </a:r>
          </a:p>
        </p:txBody>
      </p:sp>
    </p:spTree>
    <p:extLst>
      <p:ext uri="{BB962C8B-B14F-4D97-AF65-F5344CB8AC3E}">
        <p14:creationId xmlns:p14="http://schemas.microsoft.com/office/powerpoint/2010/main" val="361183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16C0-9C78-4721-8800-D07FF116994C}"/>
              </a:ext>
            </a:extLst>
          </p:cNvPr>
          <p:cNvSpPr>
            <a:spLocks noGrp="1"/>
          </p:cNvSpPr>
          <p:nvPr>
            <p:ph type="title"/>
          </p:nvPr>
        </p:nvSpPr>
        <p:spPr/>
        <p:txBody>
          <a:bodyPr/>
          <a:lstStyle/>
          <a:p>
            <a:r>
              <a:rPr lang="en-US" dirty="0"/>
              <a:t>Experiments on learning biases</a:t>
            </a:r>
          </a:p>
        </p:txBody>
      </p:sp>
      <p:sp>
        <p:nvSpPr>
          <p:cNvPr id="3" name="Text Placeholder 2">
            <a:extLst>
              <a:ext uri="{FF2B5EF4-FFF2-40B4-BE49-F238E27FC236}">
                <a16:creationId xmlns:a16="http://schemas.microsoft.com/office/drawing/2014/main" id="{7B4097B7-766D-4B89-8DAB-7B45442E36B0}"/>
              </a:ext>
            </a:extLst>
          </p:cNvPr>
          <p:cNvSpPr>
            <a:spLocks noGrp="1"/>
          </p:cNvSpPr>
          <p:nvPr>
            <p:ph type="body" idx="1"/>
          </p:nvPr>
        </p:nvSpPr>
        <p:spPr/>
        <p:txBody>
          <a:bodyPr/>
          <a:lstStyle/>
          <a:p>
            <a:r>
              <a:rPr lang="en-US" dirty="0"/>
              <a:t>Gender-biased social learning</a:t>
            </a:r>
          </a:p>
        </p:txBody>
      </p:sp>
      <p:sp>
        <p:nvSpPr>
          <p:cNvPr id="4" name="Content Placeholder 3">
            <a:extLst>
              <a:ext uri="{FF2B5EF4-FFF2-40B4-BE49-F238E27FC236}">
                <a16:creationId xmlns:a16="http://schemas.microsoft.com/office/drawing/2014/main" id="{137E4494-4160-4727-8EF1-E9FF97D4AB2B}"/>
              </a:ext>
            </a:extLst>
          </p:cNvPr>
          <p:cNvSpPr>
            <a:spLocks noGrp="1"/>
          </p:cNvSpPr>
          <p:nvPr>
            <p:ph sz="half" idx="2"/>
          </p:nvPr>
        </p:nvSpPr>
        <p:spPr/>
        <p:txBody>
          <a:bodyPr>
            <a:normAutofit fontScale="92500" lnSpcReduction="20000"/>
          </a:bodyPr>
          <a:lstStyle/>
          <a:p>
            <a:r>
              <a:rPr lang="en-US" dirty="0"/>
              <a:t>Perry and Bussey 1979 – Supportive results</a:t>
            </a:r>
          </a:p>
          <a:p>
            <a:r>
              <a:rPr lang="en-US" dirty="0"/>
              <a:t>Bussey and Bandura 1984 – Supportive results</a:t>
            </a:r>
          </a:p>
          <a:p>
            <a:r>
              <a:rPr lang="en-US" dirty="0"/>
              <a:t>Shutts, Banaji, and </a:t>
            </a:r>
            <a:r>
              <a:rPr lang="en-US" dirty="0" err="1"/>
              <a:t>Spelke</a:t>
            </a:r>
            <a:r>
              <a:rPr lang="en-US" dirty="0"/>
              <a:t> 2010 – Supportive results</a:t>
            </a:r>
          </a:p>
          <a:p>
            <a:r>
              <a:rPr lang="en-US" dirty="0" err="1"/>
              <a:t>Losin</a:t>
            </a:r>
            <a:r>
              <a:rPr lang="en-US" dirty="0"/>
              <a:t> et al. 2012 – Supportive results</a:t>
            </a:r>
          </a:p>
          <a:p>
            <a:r>
              <a:rPr lang="en-US" dirty="0"/>
              <a:t>Frasier et al. 2012 – Supportive results</a:t>
            </a:r>
          </a:p>
        </p:txBody>
      </p:sp>
      <p:sp>
        <p:nvSpPr>
          <p:cNvPr id="5" name="Text Placeholder 4">
            <a:extLst>
              <a:ext uri="{FF2B5EF4-FFF2-40B4-BE49-F238E27FC236}">
                <a16:creationId xmlns:a16="http://schemas.microsoft.com/office/drawing/2014/main" id="{957E2734-04F4-45C5-800A-D3B3CA67EA20}"/>
              </a:ext>
            </a:extLst>
          </p:cNvPr>
          <p:cNvSpPr>
            <a:spLocks noGrp="1"/>
          </p:cNvSpPr>
          <p:nvPr>
            <p:ph type="body" sz="quarter" idx="3"/>
          </p:nvPr>
        </p:nvSpPr>
        <p:spPr/>
        <p:txBody>
          <a:bodyPr/>
          <a:lstStyle/>
          <a:p>
            <a:r>
              <a:rPr lang="en-US" dirty="0"/>
              <a:t>Race- or Ethnicity-biased social learning</a:t>
            </a:r>
          </a:p>
        </p:txBody>
      </p:sp>
      <p:sp>
        <p:nvSpPr>
          <p:cNvPr id="6" name="Content Placeholder 5">
            <a:extLst>
              <a:ext uri="{FF2B5EF4-FFF2-40B4-BE49-F238E27FC236}">
                <a16:creationId xmlns:a16="http://schemas.microsoft.com/office/drawing/2014/main" id="{B8C1C1E7-AD01-499E-8548-70393E1DDB32}"/>
              </a:ext>
            </a:extLst>
          </p:cNvPr>
          <p:cNvSpPr>
            <a:spLocks noGrp="1"/>
          </p:cNvSpPr>
          <p:nvPr>
            <p:ph sz="quarter" idx="4"/>
          </p:nvPr>
        </p:nvSpPr>
        <p:spPr/>
        <p:txBody>
          <a:bodyPr>
            <a:normAutofit fontScale="92500" lnSpcReduction="20000"/>
          </a:bodyPr>
          <a:lstStyle/>
          <a:p>
            <a:r>
              <a:rPr lang="de-DE" dirty="0"/>
              <a:t>Kinzler, Dupoux, and Spelke 2007 – Supportive results</a:t>
            </a:r>
            <a:endParaRPr lang="en-US" dirty="0"/>
          </a:p>
          <a:p>
            <a:r>
              <a:rPr lang="en-US" dirty="0"/>
              <a:t>Shutts et al. 2009 – Supportive results</a:t>
            </a:r>
          </a:p>
          <a:p>
            <a:r>
              <a:rPr lang="en-US" dirty="0"/>
              <a:t>Shutts, Banaji, and </a:t>
            </a:r>
            <a:r>
              <a:rPr lang="en-US" dirty="0" err="1"/>
              <a:t>Spelke</a:t>
            </a:r>
            <a:r>
              <a:rPr lang="en-US" dirty="0"/>
              <a:t> 2010 – Null results</a:t>
            </a:r>
          </a:p>
          <a:p>
            <a:r>
              <a:rPr lang="en-US" dirty="0" err="1"/>
              <a:t>Kinzler</a:t>
            </a:r>
            <a:r>
              <a:rPr lang="en-US" dirty="0"/>
              <a:t>, Corriveau, and Harris 2011 – Supportive results</a:t>
            </a:r>
          </a:p>
          <a:p>
            <a:r>
              <a:rPr lang="en-US" dirty="0" err="1"/>
              <a:t>Buttelmann</a:t>
            </a:r>
            <a:r>
              <a:rPr lang="en-US" dirty="0"/>
              <a:t> et al. 2013 – Mixed results</a:t>
            </a:r>
          </a:p>
          <a:p>
            <a:r>
              <a:rPr lang="en-US" dirty="0"/>
              <a:t>Howard et al. 2015 – Null results</a:t>
            </a:r>
          </a:p>
          <a:p>
            <a:r>
              <a:rPr lang="en-US" dirty="0"/>
              <a:t>Krieger et al. 2016 – Null results</a:t>
            </a:r>
          </a:p>
        </p:txBody>
      </p:sp>
    </p:spTree>
    <p:extLst>
      <p:ext uri="{BB962C8B-B14F-4D97-AF65-F5344CB8AC3E}">
        <p14:creationId xmlns:p14="http://schemas.microsoft.com/office/powerpoint/2010/main" val="3601381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0AF4-E616-41A9-AC03-29F5ED7E2F3D}"/>
              </a:ext>
            </a:extLst>
          </p:cNvPr>
          <p:cNvSpPr>
            <a:spLocks noGrp="1"/>
          </p:cNvSpPr>
          <p:nvPr>
            <p:ph type="title"/>
          </p:nvPr>
        </p:nvSpPr>
        <p:spPr/>
        <p:txBody>
          <a:bodyPr/>
          <a:lstStyle/>
          <a:p>
            <a:r>
              <a:rPr lang="en-US" dirty="0"/>
              <a:t>Gender and the division of labor</a:t>
            </a:r>
          </a:p>
        </p:txBody>
      </p:sp>
      <p:pic>
        <p:nvPicPr>
          <p:cNvPr id="4" name="Picture 2">
            <a:extLst>
              <a:ext uri="{FF2B5EF4-FFF2-40B4-BE49-F238E27FC236}">
                <a16:creationId xmlns:a16="http://schemas.microsoft.com/office/drawing/2014/main" id="{6869F4E4-406E-45F3-9EFB-C13D7BFC0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377" y="742606"/>
            <a:ext cx="3331105" cy="53636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6">
            <a:extLst>
              <a:ext uri="{FF2B5EF4-FFF2-40B4-BE49-F238E27FC236}">
                <a16:creationId xmlns:a16="http://schemas.microsoft.com/office/drawing/2014/main" id="{D045D610-E393-4E98-8074-D00AC6D21A08}"/>
              </a:ext>
            </a:extLst>
          </p:cNvPr>
          <p:cNvGraphicFramePr>
            <a:graphicFrameLocks/>
          </p:cNvGraphicFramePr>
          <p:nvPr>
            <p:extLst>
              <p:ext uri="{D42A27DB-BD31-4B8C-83A1-F6EECF244321}">
                <p14:modId xmlns:p14="http://schemas.microsoft.com/office/powerpoint/2010/main" val="2669637917"/>
              </p:ext>
            </p:extLst>
          </p:nvPr>
        </p:nvGraphicFramePr>
        <p:xfrm>
          <a:off x="3729860" y="2245890"/>
          <a:ext cx="4065344" cy="2626360"/>
        </p:xfrm>
        <a:graphic>
          <a:graphicData uri="http://schemas.openxmlformats.org/drawingml/2006/table">
            <a:tbl>
              <a:tblPr firstRow="1" bandRow="1">
                <a:tableStyleId>{5C22544A-7EE6-4342-B048-85BDC9FD1C3A}</a:tableStyleId>
              </a:tblPr>
              <a:tblGrid>
                <a:gridCol w="1016336">
                  <a:extLst>
                    <a:ext uri="{9D8B030D-6E8A-4147-A177-3AD203B41FA5}">
                      <a16:colId xmlns:a16="http://schemas.microsoft.com/office/drawing/2014/main" val="2515893204"/>
                    </a:ext>
                  </a:extLst>
                </a:gridCol>
                <a:gridCol w="1016336">
                  <a:extLst>
                    <a:ext uri="{9D8B030D-6E8A-4147-A177-3AD203B41FA5}">
                      <a16:colId xmlns:a16="http://schemas.microsoft.com/office/drawing/2014/main" val="3130208619"/>
                    </a:ext>
                  </a:extLst>
                </a:gridCol>
                <a:gridCol w="1016336">
                  <a:extLst>
                    <a:ext uri="{9D8B030D-6E8A-4147-A177-3AD203B41FA5}">
                      <a16:colId xmlns:a16="http://schemas.microsoft.com/office/drawing/2014/main" val="4225761594"/>
                    </a:ext>
                  </a:extLst>
                </a:gridCol>
                <a:gridCol w="1016336">
                  <a:extLst>
                    <a:ext uri="{9D8B030D-6E8A-4147-A177-3AD203B41FA5}">
                      <a16:colId xmlns:a16="http://schemas.microsoft.com/office/drawing/2014/main" val="3103085791"/>
                    </a:ext>
                  </a:extLst>
                </a:gridCol>
              </a:tblGrid>
              <a:tr h="656590">
                <a:tc>
                  <a:txBody>
                    <a:bodyPr/>
                    <a:lstStyle/>
                    <a:p>
                      <a:endParaRPr lang="en-US" dirty="0"/>
                    </a:p>
                  </a:txBody>
                  <a:tcPr/>
                </a:tc>
                <a:tc gridSpan="3">
                  <a:txBody>
                    <a:bodyPr/>
                    <a:lstStyle/>
                    <a:p>
                      <a:pPr algn="ctr"/>
                      <a:r>
                        <a:rPr lang="en-US" dirty="0"/>
                        <a:t>Player 2</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11472258"/>
                  </a:ext>
                </a:extLst>
              </a:tr>
              <a:tr h="656590">
                <a:tc rowSpan="3">
                  <a:txBody>
                    <a:bodyPr/>
                    <a:lstStyle/>
                    <a:p>
                      <a:endParaRPr lang="en-US" dirty="0"/>
                    </a:p>
                    <a:p>
                      <a:endParaRPr lang="en-US" dirty="0"/>
                    </a:p>
                    <a:p>
                      <a:endParaRPr lang="en-US" dirty="0"/>
                    </a:p>
                    <a:p>
                      <a:r>
                        <a:rPr lang="en-US" dirty="0"/>
                        <a:t>Player 1</a:t>
                      </a:r>
                    </a:p>
                  </a:txBody>
                  <a:tcPr/>
                </a:tc>
                <a:tc>
                  <a:txBody>
                    <a:bodyPr/>
                    <a:lstStyle/>
                    <a:p>
                      <a:endParaRPr lang="en-US" dirty="0"/>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994971453"/>
                  </a:ext>
                </a:extLst>
              </a:tr>
              <a:tr h="656590">
                <a:tc vMerge="1">
                  <a:txBody>
                    <a:bodyPr/>
                    <a:lstStyle/>
                    <a:p>
                      <a:endParaRPr lang="en-US" dirty="0"/>
                    </a:p>
                  </a:txBody>
                  <a:tcPr/>
                </a:tc>
                <a:tc>
                  <a:txBody>
                    <a:bodyPr/>
                    <a:lstStyle/>
                    <a:p>
                      <a:r>
                        <a:rPr lang="en-US" dirty="0"/>
                        <a:t>A</a:t>
                      </a:r>
                    </a:p>
                  </a:txBody>
                  <a:tcPr/>
                </a:tc>
                <a:tc>
                  <a:txBody>
                    <a:bodyPr/>
                    <a:lstStyle/>
                    <a:p>
                      <a:r>
                        <a:rPr lang="en-US" dirty="0"/>
                        <a:t>0, 0</a:t>
                      </a:r>
                    </a:p>
                  </a:txBody>
                  <a:tcPr/>
                </a:tc>
                <a:tc>
                  <a:txBody>
                    <a:bodyPr/>
                    <a:lstStyle/>
                    <a:p>
                      <a:r>
                        <a:rPr lang="en-US" dirty="0"/>
                        <a:t>1, 1</a:t>
                      </a:r>
                    </a:p>
                  </a:txBody>
                  <a:tcPr/>
                </a:tc>
                <a:extLst>
                  <a:ext uri="{0D108BD9-81ED-4DB2-BD59-A6C34878D82A}">
                    <a16:rowId xmlns:a16="http://schemas.microsoft.com/office/drawing/2014/main" val="3497654022"/>
                  </a:ext>
                </a:extLst>
              </a:tr>
              <a:tr h="656590">
                <a:tc vMerge="1">
                  <a:txBody>
                    <a:bodyPr/>
                    <a:lstStyle/>
                    <a:p>
                      <a:endParaRPr lang="en-US" dirty="0"/>
                    </a:p>
                  </a:txBody>
                  <a:tcPr/>
                </a:tc>
                <a:tc>
                  <a:txBody>
                    <a:bodyPr/>
                    <a:lstStyle/>
                    <a:p>
                      <a:r>
                        <a:rPr lang="en-US" dirty="0"/>
                        <a:t>B</a:t>
                      </a:r>
                    </a:p>
                  </a:txBody>
                  <a:tcPr/>
                </a:tc>
                <a:tc>
                  <a:txBody>
                    <a:bodyPr/>
                    <a:lstStyle/>
                    <a:p>
                      <a:r>
                        <a:rPr lang="en-US" dirty="0"/>
                        <a:t>1, 1</a:t>
                      </a:r>
                    </a:p>
                  </a:txBody>
                  <a:tcPr/>
                </a:tc>
                <a:tc>
                  <a:txBody>
                    <a:bodyPr/>
                    <a:lstStyle/>
                    <a:p>
                      <a:r>
                        <a:rPr lang="en-US" dirty="0"/>
                        <a:t>0, 0</a:t>
                      </a:r>
                    </a:p>
                  </a:txBody>
                  <a:tcPr/>
                </a:tc>
                <a:extLst>
                  <a:ext uri="{0D108BD9-81ED-4DB2-BD59-A6C34878D82A}">
                    <a16:rowId xmlns:a16="http://schemas.microsoft.com/office/drawing/2014/main" val="77633367"/>
                  </a:ext>
                </a:extLst>
              </a:tr>
            </a:tbl>
          </a:graphicData>
        </a:graphic>
      </p:graphicFrame>
    </p:spTree>
    <p:extLst>
      <p:ext uri="{BB962C8B-B14F-4D97-AF65-F5344CB8AC3E}">
        <p14:creationId xmlns:p14="http://schemas.microsoft.com/office/powerpoint/2010/main" val="1997309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4988-7320-482D-AFF4-40F5EE9904C8}"/>
              </a:ext>
            </a:extLst>
          </p:cNvPr>
          <p:cNvSpPr>
            <a:spLocks noGrp="1"/>
          </p:cNvSpPr>
          <p:nvPr>
            <p:ph type="title"/>
          </p:nvPr>
        </p:nvSpPr>
        <p:spPr/>
        <p:txBody>
          <a:bodyPr/>
          <a:lstStyle/>
          <a:p>
            <a:r>
              <a:rPr lang="en-US" dirty="0"/>
              <a:t>Initial conditions</a:t>
            </a:r>
          </a:p>
        </p:txBody>
      </p:sp>
      <p:sp>
        <p:nvSpPr>
          <p:cNvPr id="6" name="Content Placeholder 5">
            <a:extLst>
              <a:ext uri="{FF2B5EF4-FFF2-40B4-BE49-F238E27FC236}">
                <a16:creationId xmlns:a16="http://schemas.microsoft.com/office/drawing/2014/main" id="{2858AA63-D66E-40A6-B8EA-DEF2D58CE5FC}"/>
              </a:ext>
            </a:extLst>
          </p:cNvPr>
          <p:cNvSpPr>
            <a:spLocks noGrp="1"/>
          </p:cNvSpPr>
          <p:nvPr>
            <p:ph sz="half" idx="1"/>
          </p:nvPr>
        </p:nvSpPr>
        <p:spPr/>
        <p:txBody>
          <a:bodyPr/>
          <a:lstStyle/>
          <a:p>
            <a:r>
              <a:rPr lang="en-US" b="1" dirty="0"/>
              <a:t>Two identifiable groups </a:t>
            </a:r>
            <a:r>
              <a:rPr lang="en-US" dirty="0"/>
              <a:t>– representing males and females. They are depicted by circles and squares.</a:t>
            </a:r>
          </a:p>
          <a:p>
            <a:endParaRPr lang="en-US" dirty="0"/>
          </a:p>
          <a:p>
            <a:r>
              <a:rPr lang="en-US" b="1" dirty="0"/>
              <a:t>Random initial behavioral strategies </a:t>
            </a:r>
            <a:r>
              <a:rPr lang="en-US" dirty="0"/>
              <a:t>– players can:</a:t>
            </a:r>
          </a:p>
          <a:p>
            <a:pPr lvl="1"/>
            <a:r>
              <a:rPr lang="en-US" dirty="0"/>
              <a:t>Play A against everyone</a:t>
            </a:r>
          </a:p>
          <a:p>
            <a:pPr lvl="1"/>
            <a:r>
              <a:rPr lang="en-US" dirty="0"/>
              <a:t>Play B against everyone</a:t>
            </a:r>
          </a:p>
          <a:p>
            <a:pPr lvl="1"/>
            <a:r>
              <a:rPr lang="en-US" dirty="0"/>
              <a:t>Play A against males and B against females</a:t>
            </a:r>
          </a:p>
          <a:p>
            <a:pPr lvl="1"/>
            <a:r>
              <a:rPr lang="en-US" dirty="0"/>
              <a:t>Play B against males and A against females.</a:t>
            </a:r>
          </a:p>
        </p:txBody>
      </p:sp>
      <p:sp>
        <p:nvSpPr>
          <p:cNvPr id="7" name="Content Placeholder 6">
            <a:extLst>
              <a:ext uri="{FF2B5EF4-FFF2-40B4-BE49-F238E27FC236}">
                <a16:creationId xmlns:a16="http://schemas.microsoft.com/office/drawing/2014/main" id="{0EB48AAE-5A55-42AD-8314-317E762E7C79}"/>
              </a:ext>
            </a:extLst>
          </p:cNvPr>
          <p:cNvSpPr>
            <a:spLocks noGrp="1"/>
          </p:cNvSpPr>
          <p:nvPr>
            <p:ph sz="half" idx="2"/>
          </p:nvPr>
        </p:nvSpPr>
        <p:spPr/>
        <p:txBody>
          <a:bodyPr/>
          <a:lstStyle/>
          <a:p>
            <a:r>
              <a:rPr lang="en-US" b="1" dirty="0"/>
              <a:t>Random initial learning strategy:</a:t>
            </a:r>
          </a:p>
          <a:p>
            <a:pPr lvl="1"/>
            <a:r>
              <a:rPr lang="en-US" dirty="0"/>
              <a:t>Learn from anyone</a:t>
            </a:r>
          </a:p>
          <a:p>
            <a:pPr lvl="1"/>
            <a:r>
              <a:rPr lang="en-US" dirty="0"/>
              <a:t>Learn from people with your sex</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EA22D5FC-D3F0-4DE9-A0D7-355C6F6C3C76}"/>
              </a:ext>
            </a:extLst>
          </p:cNvPr>
          <p:cNvPicPr>
            <a:picLocks noChangeAspect="1"/>
          </p:cNvPicPr>
          <p:nvPr/>
        </p:nvPicPr>
        <p:blipFill>
          <a:blip r:embed="rId2"/>
          <a:stretch>
            <a:fillRect/>
          </a:stretch>
        </p:blipFill>
        <p:spPr>
          <a:xfrm>
            <a:off x="8311488" y="3152088"/>
            <a:ext cx="2487984" cy="2697940"/>
          </a:xfrm>
          <a:prstGeom prst="rect">
            <a:avLst/>
          </a:prstGeom>
        </p:spPr>
      </p:pic>
    </p:spTree>
    <p:extLst>
      <p:ext uri="{BB962C8B-B14F-4D97-AF65-F5344CB8AC3E}">
        <p14:creationId xmlns:p14="http://schemas.microsoft.com/office/powerpoint/2010/main" val="2019547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10E2-BD12-4133-9C18-8620CD5EABEF}"/>
              </a:ext>
            </a:extLst>
          </p:cNvPr>
          <p:cNvSpPr>
            <a:spLocks noGrp="1"/>
          </p:cNvSpPr>
          <p:nvPr>
            <p:ph type="title"/>
          </p:nvPr>
        </p:nvSpPr>
        <p:spPr/>
        <p:txBody>
          <a:bodyPr/>
          <a:lstStyle/>
          <a:p>
            <a:r>
              <a:rPr lang="en-US" dirty="0"/>
              <a:t>Dynamics</a:t>
            </a:r>
          </a:p>
        </p:txBody>
      </p:sp>
      <p:sp>
        <p:nvSpPr>
          <p:cNvPr id="5" name="Content Placeholder 4">
            <a:extLst>
              <a:ext uri="{FF2B5EF4-FFF2-40B4-BE49-F238E27FC236}">
                <a16:creationId xmlns:a16="http://schemas.microsoft.com/office/drawing/2014/main" id="{2467F870-72D3-4822-9845-02B6B850E542}"/>
              </a:ext>
            </a:extLst>
          </p:cNvPr>
          <p:cNvSpPr>
            <a:spLocks noGrp="1"/>
          </p:cNvSpPr>
          <p:nvPr>
            <p:ph sz="half" idx="1"/>
          </p:nvPr>
        </p:nvSpPr>
        <p:spPr/>
        <p:txBody>
          <a:bodyPr/>
          <a:lstStyle/>
          <a:p>
            <a:r>
              <a:rPr lang="en-US" b="1" dirty="0"/>
              <a:t>Play</a:t>
            </a:r>
            <a:r>
              <a:rPr lang="en-US" dirty="0"/>
              <a:t> – pick a random partner. Play the coordination game.</a:t>
            </a:r>
          </a:p>
          <a:p>
            <a:endParaRPr lang="en-US" dirty="0"/>
          </a:p>
          <a:p>
            <a:endParaRPr lang="en-US" dirty="0"/>
          </a:p>
          <a:p>
            <a:r>
              <a:rPr lang="en-US" b="1" dirty="0"/>
              <a:t>Learn behavior</a:t>
            </a:r>
            <a:r>
              <a:rPr lang="en-US" dirty="0"/>
              <a:t> – If you have the learning-bias, pick a partner that shares your sex. Otherwise, pick a random partner. If their payoff is larger, copy their behavioral strategy.</a:t>
            </a:r>
          </a:p>
        </p:txBody>
      </p:sp>
      <p:sp>
        <p:nvSpPr>
          <p:cNvPr id="6" name="Content Placeholder 5">
            <a:extLst>
              <a:ext uri="{FF2B5EF4-FFF2-40B4-BE49-F238E27FC236}">
                <a16:creationId xmlns:a16="http://schemas.microsoft.com/office/drawing/2014/main" id="{779028AE-64ED-478A-B87A-C4F7DA4A4C26}"/>
              </a:ext>
            </a:extLst>
          </p:cNvPr>
          <p:cNvSpPr>
            <a:spLocks noGrp="1"/>
          </p:cNvSpPr>
          <p:nvPr>
            <p:ph sz="half" idx="2"/>
          </p:nvPr>
        </p:nvSpPr>
        <p:spPr/>
        <p:txBody>
          <a:bodyPr/>
          <a:lstStyle/>
          <a:p>
            <a:r>
              <a:rPr lang="en-US" b="1" dirty="0"/>
              <a:t>Learn learning strategy </a:t>
            </a:r>
            <a:r>
              <a:rPr lang="en-US" dirty="0"/>
              <a:t>– Pick a random partner. If their payoff is larger, copy their learning strategy. </a:t>
            </a:r>
          </a:p>
          <a:p>
            <a:endParaRPr lang="en-US" dirty="0"/>
          </a:p>
          <a:p>
            <a:endParaRPr lang="en-US" dirty="0"/>
          </a:p>
          <a:p>
            <a:endParaRPr lang="en-US" dirty="0"/>
          </a:p>
          <a:p>
            <a:endParaRPr lang="en-US" dirty="0"/>
          </a:p>
          <a:p>
            <a:endParaRPr lang="en-US" dirty="0"/>
          </a:p>
          <a:p>
            <a:endParaRPr lang="en-US" dirty="0"/>
          </a:p>
        </p:txBody>
      </p:sp>
      <p:pic>
        <p:nvPicPr>
          <p:cNvPr id="3" name="gender-bias-success">
            <a:hlinkClick r:id="" action="ppaction://media"/>
            <a:extLst>
              <a:ext uri="{FF2B5EF4-FFF2-40B4-BE49-F238E27FC236}">
                <a16:creationId xmlns:a16="http://schemas.microsoft.com/office/drawing/2014/main" id="{28A55E78-1727-481E-B0B2-0CAF39EF3D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56554" y="3429000"/>
            <a:ext cx="3536285" cy="1989161"/>
          </a:xfrm>
          <a:prstGeom prst="rect">
            <a:avLst/>
          </a:prstGeom>
        </p:spPr>
      </p:pic>
    </p:spTree>
    <p:extLst>
      <p:ext uri="{BB962C8B-B14F-4D97-AF65-F5344CB8AC3E}">
        <p14:creationId xmlns:p14="http://schemas.microsoft.com/office/powerpoint/2010/main" val="128007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BB2E-4628-4688-B685-C014A394FF93}"/>
              </a:ext>
            </a:extLst>
          </p:cNvPr>
          <p:cNvSpPr>
            <a:spLocks noGrp="1"/>
          </p:cNvSpPr>
          <p:nvPr>
            <p:ph type="title"/>
          </p:nvPr>
        </p:nvSpPr>
        <p:spPr/>
        <p:txBody>
          <a:bodyPr/>
          <a:lstStyle/>
          <a:p>
            <a:r>
              <a:rPr lang="en-US" dirty="0"/>
              <a:t>Results</a:t>
            </a:r>
          </a:p>
        </p:txBody>
      </p:sp>
      <p:pic>
        <p:nvPicPr>
          <p:cNvPr id="3074" name="Picture 2">
            <a:extLst>
              <a:ext uri="{FF2B5EF4-FFF2-40B4-BE49-F238E27FC236}">
                <a16:creationId xmlns:a16="http://schemas.microsoft.com/office/drawing/2014/main" id="{5FF99FFC-8D1C-4D09-BC67-7545FF494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837" y="859809"/>
            <a:ext cx="7081918" cy="553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04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C6F5-10B6-489E-A95A-27EE23DD532D}"/>
              </a:ext>
            </a:extLst>
          </p:cNvPr>
          <p:cNvSpPr>
            <a:spLocks noGrp="1"/>
          </p:cNvSpPr>
          <p:nvPr>
            <p:ph type="title"/>
          </p:nvPr>
        </p:nvSpPr>
        <p:spPr/>
        <p:txBody>
          <a:bodyPr/>
          <a:lstStyle/>
          <a:p>
            <a:r>
              <a:rPr lang="en-US" dirty="0"/>
              <a:t>Ethnicity and coordination problems</a:t>
            </a:r>
          </a:p>
        </p:txBody>
      </p:sp>
      <p:graphicFrame>
        <p:nvGraphicFramePr>
          <p:cNvPr id="4" name="Table 6">
            <a:extLst>
              <a:ext uri="{FF2B5EF4-FFF2-40B4-BE49-F238E27FC236}">
                <a16:creationId xmlns:a16="http://schemas.microsoft.com/office/drawing/2014/main" id="{850E2028-4B1E-4128-B80C-BB8B1A3A491C}"/>
              </a:ext>
            </a:extLst>
          </p:cNvPr>
          <p:cNvGraphicFramePr>
            <a:graphicFrameLocks/>
          </p:cNvGraphicFramePr>
          <p:nvPr>
            <p:extLst>
              <p:ext uri="{D42A27DB-BD31-4B8C-83A1-F6EECF244321}">
                <p14:modId xmlns:p14="http://schemas.microsoft.com/office/powerpoint/2010/main" val="3284783544"/>
              </p:ext>
            </p:extLst>
          </p:nvPr>
        </p:nvGraphicFramePr>
        <p:xfrm>
          <a:off x="3712192" y="2194628"/>
          <a:ext cx="3821372" cy="2468744"/>
        </p:xfrm>
        <a:graphic>
          <a:graphicData uri="http://schemas.openxmlformats.org/drawingml/2006/table">
            <a:tbl>
              <a:tblPr firstRow="1" bandRow="1">
                <a:tableStyleId>{5C22544A-7EE6-4342-B048-85BDC9FD1C3A}</a:tableStyleId>
              </a:tblPr>
              <a:tblGrid>
                <a:gridCol w="955343">
                  <a:extLst>
                    <a:ext uri="{9D8B030D-6E8A-4147-A177-3AD203B41FA5}">
                      <a16:colId xmlns:a16="http://schemas.microsoft.com/office/drawing/2014/main" val="2515893204"/>
                    </a:ext>
                  </a:extLst>
                </a:gridCol>
                <a:gridCol w="955343">
                  <a:extLst>
                    <a:ext uri="{9D8B030D-6E8A-4147-A177-3AD203B41FA5}">
                      <a16:colId xmlns:a16="http://schemas.microsoft.com/office/drawing/2014/main" val="3130208619"/>
                    </a:ext>
                  </a:extLst>
                </a:gridCol>
                <a:gridCol w="955343">
                  <a:extLst>
                    <a:ext uri="{9D8B030D-6E8A-4147-A177-3AD203B41FA5}">
                      <a16:colId xmlns:a16="http://schemas.microsoft.com/office/drawing/2014/main" val="4225761594"/>
                    </a:ext>
                  </a:extLst>
                </a:gridCol>
                <a:gridCol w="955343">
                  <a:extLst>
                    <a:ext uri="{9D8B030D-6E8A-4147-A177-3AD203B41FA5}">
                      <a16:colId xmlns:a16="http://schemas.microsoft.com/office/drawing/2014/main" val="3103085791"/>
                    </a:ext>
                  </a:extLst>
                </a:gridCol>
              </a:tblGrid>
              <a:tr h="617186">
                <a:tc>
                  <a:txBody>
                    <a:bodyPr/>
                    <a:lstStyle/>
                    <a:p>
                      <a:endParaRPr lang="en-US" sz="1700" dirty="0"/>
                    </a:p>
                  </a:txBody>
                  <a:tcPr marL="85952" marR="85952" marT="42976" marB="42976"/>
                </a:tc>
                <a:tc gridSpan="3">
                  <a:txBody>
                    <a:bodyPr/>
                    <a:lstStyle/>
                    <a:p>
                      <a:pPr algn="ctr"/>
                      <a:r>
                        <a:rPr lang="en-US" sz="1700" dirty="0"/>
                        <a:t>Player 2</a:t>
                      </a:r>
                    </a:p>
                  </a:txBody>
                  <a:tcPr marL="95438" marR="95438" marT="47719" marB="47719"/>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11472258"/>
                  </a:ext>
                </a:extLst>
              </a:tr>
              <a:tr h="617186">
                <a:tc rowSpan="3">
                  <a:txBody>
                    <a:bodyPr/>
                    <a:lstStyle/>
                    <a:p>
                      <a:endParaRPr lang="en-US" sz="1700" dirty="0"/>
                    </a:p>
                    <a:p>
                      <a:endParaRPr lang="en-US" sz="1700" dirty="0"/>
                    </a:p>
                    <a:p>
                      <a:endParaRPr lang="en-US" sz="1700" dirty="0"/>
                    </a:p>
                    <a:p>
                      <a:r>
                        <a:rPr lang="en-US" sz="1700" dirty="0"/>
                        <a:t>Player 1</a:t>
                      </a:r>
                    </a:p>
                  </a:txBody>
                  <a:tcPr marL="95438" marR="95438" marT="47719" marB="47719"/>
                </a:tc>
                <a:tc>
                  <a:txBody>
                    <a:bodyPr/>
                    <a:lstStyle/>
                    <a:p>
                      <a:endParaRPr lang="en-US" sz="1700" dirty="0"/>
                    </a:p>
                  </a:txBody>
                  <a:tcPr marL="85952" marR="85952" marT="42976" marB="42976"/>
                </a:tc>
                <a:tc>
                  <a:txBody>
                    <a:bodyPr/>
                    <a:lstStyle/>
                    <a:p>
                      <a:r>
                        <a:rPr lang="en-US" sz="1700" dirty="0"/>
                        <a:t>A</a:t>
                      </a:r>
                    </a:p>
                  </a:txBody>
                  <a:tcPr marL="85952" marR="85952" marT="42976" marB="42976"/>
                </a:tc>
                <a:tc>
                  <a:txBody>
                    <a:bodyPr/>
                    <a:lstStyle/>
                    <a:p>
                      <a:r>
                        <a:rPr lang="en-US" sz="1700" dirty="0"/>
                        <a:t>B</a:t>
                      </a:r>
                    </a:p>
                  </a:txBody>
                  <a:tcPr marL="85952" marR="85952" marT="42976" marB="42976"/>
                </a:tc>
                <a:extLst>
                  <a:ext uri="{0D108BD9-81ED-4DB2-BD59-A6C34878D82A}">
                    <a16:rowId xmlns:a16="http://schemas.microsoft.com/office/drawing/2014/main" val="1994971453"/>
                  </a:ext>
                </a:extLst>
              </a:tr>
              <a:tr h="617186">
                <a:tc vMerge="1">
                  <a:txBody>
                    <a:bodyPr/>
                    <a:lstStyle/>
                    <a:p>
                      <a:endParaRPr lang="en-US" dirty="0"/>
                    </a:p>
                  </a:txBody>
                  <a:tcPr/>
                </a:tc>
                <a:tc>
                  <a:txBody>
                    <a:bodyPr/>
                    <a:lstStyle/>
                    <a:p>
                      <a:r>
                        <a:rPr lang="en-US" sz="1700" dirty="0"/>
                        <a:t>A</a:t>
                      </a:r>
                    </a:p>
                  </a:txBody>
                  <a:tcPr marL="85952" marR="85952" marT="42976" marB="42976"/>
                </a:tc>
                <a:tc>
                  <a:txBody>
                    <a:bodyPr/>
                    <a:lstStyle/>
                    <a:p>
                      <a:r>
                        <a:rPr lang="en-US" sz="1700" dirty="0"/>
                        <a:t>1, 1</a:t>
                      </a:r>
                    </a:p>
                  </a:txBody>
                  <a:tcPr marL="85952" marR="85952" marT="42976" marB="42976"/>
                </a:tc>
                <a:tc>
                  <a:txBody>
                    <a:bodyPr/>
                    <a:lstStyle/>
                    <a:p>
                      <a:r>
                        <a:rPr lang="en-US" sz="1700" dirty="0"/>
                        <a:t>0, 0</a:t>
                      </a:r>
                    </a:p>
                  </a:txBody>
                  <a:tcPr marL="85952" marR="85952" marT="42976" marB="42976"/>
                </a:tc>
                <a:extLst>
                  <a:ext uri="{0D108BD9-81ED-4DB2-BD59-A6C34878D82A}">
                    <a16:rowId xmlns:a16="http://schemas.microsoft.com/office/drawing/2014/main" val="3497654022"/>
                  </a:ext>
                </a:extLst>
              </a:tr>
              <a:tr h="617186">
                <a:tc vMerge="1">
                  <a:txBody>
                    <a:bodyPr/>
                    <a:lstStyle/>
                    <a:p>
                      <a:endParaRPr lang="en-US" dirty="0"/>
                    </a:p>
                  </a:txBody>
                  <a:tcPr/>
                </a:tc>
                <a:tc>
                  <a:txBody>
                    <a:bodyPr/>
                    <a:lstStyle/>
                    <a:p>
                      <a:r>
                        <a:rPr lang="en-US" sz="1700" dirty="0"/>
                        <a:t>B</a:t>
                      </a:r>
                    </a:p>
                  </a:txBody>
                  <a:tcPr marL="85952" marR="85952" marT="42976" marB="42976"/>
                </a:tc>
                <a:tc>
                  <a:txBody>
                    <a:bodyPr/>
                    <a:lstStyle/>
                    <a:p>
                      <a:r>
                        <a:rPr lang="en-US" sz="1700" dirty="0"/>
                        <a:t>0, 0</a:t>
                      </a:r>
                    </a:p>
                  </a:txBody>
                  <a:tcPr marL="85952" marR="85952" marT="42976" marB="42976"/>
                </a:tc>
                <a:tc>
                  <a:txBody>
                    <a:bodyPr/>
                    <a:lstStyle/>
                    <a:p>
                      <a:r>
                        <a:rPr lang="en-US" sz="1700" dirty="0"/>
                        <a:t>1, 1</a:t>
                      </a:r>
                    </a:p>
                  </a:txBody>
                  <a:tcPr marL="85952" marR="85952" marT="42976" marB="42976"/>
                </a:tc>
                <a:extLst>
                  <a:ext uri="{0D108BD9-81ED-4DB2-BD59-A6C34878D82A}">
                    <a16:rowId xmlns:a16="http://schemas.microsoft.com/office/drawing/2014/main" val="77633367"/>
                  </a:ext>
                </a:extLst>
              </a:tr>
            </a:tbl>
          </a:graphicData>
        </a:graphic>
      </p:graphicFrame>
      <p:pic>
        <p:nvPicPr>
          <p:cNvPr id="6" name="Picture 5">
            <a:extLst>
              <a:ext uri="{FF2B5EF4-FFF2-40B4-BE49-F238E27FC236}">
                <a16:creationId xmlns:a16="http://schemas.microsoft.com/office/drawing/2014/main" id="{FA0D2EA6-DCD8-475A-AE55-04121FF62761}"/>
              </a:ext>
            </a:extLst>
          </p:cNvPr>
          <p:cNvPicPr>
            <a:picLocks noChangeAspect="1"/>
          </p:cNvPicPr>
          <p:nvPr/>
        </p:nvPicPr>
        <p:blipFill>
          <a:blip r:embed="rId2"/>
          <a:stretch>
            <a:fillRect/>
          </a:stretch>
        </p:blipFill>
        <p:spPr>
          <a:xfrm>
            <a:off x="7915701" y="1459202"/>
            <a:ext cx="3462827" cy="3808123"/>
          </a:xfrm>
          <a:prstGeom prst="rect">
            <a:avLst/>
          </a:prstGeom>
        </p:spPr>
      </p:pic>
    </p:spTree>
    <p:extLst>
      <p:ext uri="{BB962C8B-B14F-4D97-AF65-F5344CB8AC3E}">
        <p14:creationId xmlns:p14="http://schemas.microsoft.com/office/powerpoint/2010/main" val="3910499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7D4194-300F-4F11-93C7-CE820B9DAFA6}"/>
              </a:ext>
            </a:extLst>
          </p:cNvPr>
          <p:cNvSpPr>
            <a:spLocks noGrp="1"/>
          </p:cNvSpPr>
          <p:nvPr>
            <p:ph type="title"/>
          </p:nvPr>
        </p:nvSpPr>
        <p:spPr/>
        <p:txBody>
          <a:bodyPr/>
          <a:lstStyle/>
          <a:p>
            <a:r>
              <a:rPr lang="en-US" dirty="0"/>
              <a:t>Initial conditions</a:t>
            </a:r>
          </a:p>
        </p:txBody>
      </p:sp>
      <p:sp>
        <p:nvSpPr>
          <p:cNvPr id="5" name="Content Placeholder 4">
            <a:extLst>
              <a:ext uri="{FF2B5EF4-FFF2-40B4-BE49-F238E27FC236}">
                <a16:creationId xmlns:a16="http://schemas.microsoft.com/office/drawing/2014/main" id="{10ABF07A-BC84-44FF-8278-1E6E82528165}"/>
              </a:ext>
            </a:extLst>
          </p:cNvPr>
          <p:cNvSpPr>
            <a:spLocks noGrp="1"/>
          </p:cNvSpPr>
          <p:nvPr>
            <p:ph sz="half" idx="1"/>
          </p:nvPr>
        </p:nvSpPr>
        <p:spPr/>
        <p:txBody>
          <a:bodyPr/>
          <a:lstStyle/>
          <a:p>
            <a:r>
              <a:rPr lang="en-US" b="1" dirty="0"/>
              <a:t>Two identifiable groups</a:t>
            </a:r>
            <a:r>
              <a:rPr lang="en-US" dirty="0"/>
              <a:t>. The identifiers represent ethnic markers, depicted by circles and squares. The groups begin with distinct coordination behaviors. </a:t>
            </a:r>
          </a:p>
          <a:p>
            <a:pPr marL="0" indent="0">
              <a:buNone/>
            </a:pPr>
            <a:endParaRPr lang="en-US" dirty="0"/>
          </a:p>
          <a:p>
            <a:r>
              <a:rPr lang="en-US" b="1" dirty="0"/>
              <a:t>A fixed preference for interacting with people who share ethnic markers</a:t>
            </a:r>
            <a:r>
              <a:rPr lang="en-US" dirty="0"/>
              <a:t>. This is a parameter that controls the probability of pairing up with people from your group.</a:t>
            </a:r>
          </a:p>
          <a:p>
            <a:endParaRPr lang="en-US" dirty="0"/>
          </a:p>
        </p:txBody>
      </p:sp>
      <p:sp>
        <p:nvSpPr>
          <p:cNvPr id="6" name="Content Placeholder 5">
            <a:extLst>
              <a:ext uri="{FF2B5EF4-FFF2-40B4-BE49-F238E27FC236}">
                <a16:creationId xmlns:a16="http://schemas.microsoft.com/office/drawing/2014/main" id="{AF0769C7-8AA7-4B7A-AAD0-735A67E8444D}"/>
              </a:ext>
            </a:extLst>
          </p:cNvPr>
          <p:cNvSpPr>
            <a:spLocks noGrp="1"/>
          </p:cNvSpPr>
          <p:nvPr>
            <p:ph sz="half" idx="2"/>
          </p:nvPr>
        </p:nvSpPr>
        <p:spPr/>
        <p:txBody>
          <a:bodyPr/>
          <a:lstStyle/>
          <a:p>
            <a:r>
              <a:rPr lang="en-US" b="1" dirty="0"/>
              <a:t>Fixed proportion use ethnicity-biased social learning. </a:t>
            </a:r>
            <a:r>
              <a:rPr lang="en-US" dirty="0"/>
              <a:t>A certain number of players only learn from people who share their ethnic markers.</a:t>
            </a:r>
            <a:endParaRPr lang="en-US" b="1" dirty="0"/>
          </a:p>
          <a:p>
            <a:pPr marL="0" indent="0">
              <a:buNone/>
            </a:pPr>
            <a:endParaRPr lang="en-US" b="1" dirty="0"/>
          </a:p>
          <a:p>
            <a:endParaRPr lang="en-US" b="1" dirty="0"/>
          </a:p>
          <a:p>
            <a:endParaRPr lang="en-US" b="1" dirty="0"/>
          </a:p>
          <a:p>
            <a:endParaRPr lang="en-US" b="1" dirty="0"/>
          </a:p>
          <a:p>
            <a:endParaRPr lang="en-US" b="1" dirty="0"/>
          </a:p>
          <a:p>
            <a:endParaRPr lang="en-US" b="1" dirty="0"/>
          </a:p>
        </p:txBody>
      </p:sp>
      <p:pic>
        <p:nvPicPr>
          <p:cNvPr id="10" name="Picture 9">
            <a:extLst>
              <a:ext uri="{FF2B5EF4-FFF2-40B4-BE49-F238E27FC236}">
                <a16:creationId xmlns:a16="http://schemas.microsoft.com/office/drawing/2014/main" id="{85D2873B-7B7D-41EB-A5D8-D8D67F1E9D73}"/>
              </a:ext>
            </a:extLst>
          </p:cNvPr>
          <p:cNvPicPr>
            <a:picLocks noChangeAspect="1"/>
          </p:cNvPicPr>
          <p:nvPr/>
        </p:nvPicPr>
        <p:blipFill>
          <a:blip r:embed="rId2"/>
          <a:stretch>
            <a:fillRect/>
          </a:stretch>
        </p:blipFill>
        <p:spPr>
          <a:xfrm>
            <a:off x="7539935" y="3562066"/>
            <a:ext cx="4024501" cy="1562453"/>
          </a:xfrm>
          <a:prstGeom prst="rect">
            <a:avLst/>
          </a:prstGeom>
        </p:spPr>
      </p:pic>
    </p:spTree>
    <p:extLst>
      <p:ext uri="{BB962C8B-B14F-4D97-AF65-F5344CB8AC3E}">
        <p14:creationId xmlns:p14="http://schemas.microsoft.com/office/powerpoint/2010/main" val="395819297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2424</TotalTime>
  <Words>731</Words>
  <Application>Microsoft Office PowerPoint</Application>
  <PresentationFormat>Widescreen</PresentationFormat>
  <Paragraphs>105</Paragraphs>
  <Slides>13</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vt:lpstr>
      <vt:lpstr>Corbel</vt:lpstr>
      <vt:lpstr>Wingdings 2</vt:lpstr>
      <vt:lpstr>Frame</vt:lpstr>
      <vt:lpstr>PowerPoint Presentation</vt:lpstr>
      <vt:lpstr>PowerPoint Presentation</vt:lpstr>
      <vt:lpstr>Experiments on learning biases</vt:lpstr>
      <vt:lpstr>Gender and the division of labor</vt:lpstr>
      <vt:lpstr>Initial conditions</vt:lpstr>
      <vt:lpstr>Dynamics</vt:lpstr>
      <vt:lpstr>Results</vt:lpstr>
      <vt:lpstr>Ethnicity and coordination problems</vt:lpstr>
      <vt:lpstr>Initial conditions</vt:lpstr>
      <vt:lpstr>Dynamics</vt:lpstr>
      <vt:lpstr>Fragility</vt:lpstr>
      <vt:lpstr>PowerPoint Presentation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Chicken and egg problems in the evolution of gender</dc:title>
  <dc:creator>Daniel Saunders</dc:creator>
  <cp:lastModifiedBy>Daniel Saunders</cp:lastModifiedBy>
  <cp:revision>70</cp:revision>
  <dcterms:created xsi:type="dcterms:W3CDTF">2020-11-28T00:04:12Z</dcterms:created>
  <dcterms:modified xsi:type="dcterms:W3CDTF">2022-03-25T03:37:13Z</dcterms:modified>
</cp:coreProperties>
</file>